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3"/>
    <p:sldId id="257" r:id="rId24"/>
    <p:sldId id="258" r:id="rId25"/>
    <p:sldId id="259" r:id="rId26"/>
    <p:sldId id="260" r:id="rId27"/>
    <p:sldId id="261" r:id="rId28"/>
    <p:sldId id="262" r:id="rId29"/>
    <p:sldId id="263" r:id="rId30"/>
  </p:sldIdLst>
  <p:sldSz cx="18288000" cy="10287000"/>
  <p:notesSz cx="6858000" cy="9144000"/>
  <p:embeddedFontLst>
    <p:embeddedFont>
      <p:font typeface="Yellowtail" charset="1" panose="02000503000000000000"/>
      <p:regular r:id="rId6"/>
    </p:embeddedFont>
    <p:embeddedFont>
      <p:font typeface="Arimo" charset="1" panose="020B0604020202020204"/>
      <p:regular r:id="rId7"/>
      <p:bold r:id="rId8"/>
      <p:italic r:id="rId9"/>
      <p:boldItalic r:id="rId10"/>
    </p:embeddedFont>
    <p:embeddedFont>
      <p:font typeface="Lato Heavy" charset="1" panose="020F0502020204030203"/>
      <p:regular r:id="rId11"/>
      <p:bold r:id="rId12"/>
      <p:italic r:id="rId13"/>
      <p:boldItalic r:id="rId14"/>
    </p:embeddedFont>
    <p:embeddedFont>
      <p:font typeface="Kollektif" charset="1" panose="020B0604020101010102"/>
      <p:regular r:id="rId15"/>
      <p:bold r:id="rId16"/>
      <p:italic r:id="rId17"/>
      <p:boldItalic r:id="rId18"/>
    </p:embeddedFont>
    <p:embeddedFont>
      <p:font typeface="Cooper Hewitt Heavy" charset="1" panose="00000000000000000000"/>
      <p:regular r:id="rId19"/>
      <p:italic r:id="rId20"/>
    </p:embeddedFont>
    <p:embeddedFont>
      <p:font typeface="Clear Sans Thin" charset="1" panose="020B0203030202020304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slides/slide1.xml" Type="http://schemas.openxmlformats.org/officeDocument/2006/relationships/slide"/><Relationship Id="rId24" Target="slides/slide2.xml" Type="http://schemas.openxmlformats.org/officeDocument/2006/relationships/slide"/><Relationship Id="rId25" Target="slides/slide3.xml" Type="http://schemas.openxmlformats.org/officeDocument/2006/relationships/slide"/><Relationship Id="rId26" Target="slides/slide4.xml" Type="http://schemas.openxmlformats.org/officeDocument/2006/relationships/slide"/><Relationship Id="rId27" Target="slides/slide5.xml" Type="http://schemas.openxmlformats.org/officeDocument/2006/relationships/slide"/><Relationship Id="rId28" Target="slides/slide6.xml" Type="http://schemas.openxmlformats.org/officeDocument/2006/relationships/slide"/><Relationship Id="rId29" Target="slides/slide7.xml" Type="http://schemas.openxmlformats.org/officeDocument/2006/relationships/slide"/><Relationship Id="rId3" Target="viewProps.xml" Type="http://schemas.openxmlformats.org/officeDocument/2006/relationships/viewProps"/><Relationship Id="rId30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22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43157" y="3215363"/>
            <a:ext cx="16001686" cy="3897838"/>
            <a:chOff x="0" y="0"/>
            <a:chExt cx="21335582" cy="519711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936877"/>
              <a:ext cx="21335582" cy="20269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969"/>
                </a:lnSpc>
              </a:pPr>
              <a:r>
                <a:rPr lang="en-US" b="true" sz="10000" spc="-200">
                  <a:solidFill>
                    <a:srgbClr val="FF3B10"/>
                  </a:solidFill>
                  <a:latin typeface="Clear Sans Thin"/>
                </a:rPr>
                <a:t>ACENKA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2167258" y="-161925"/>
              <a:ext cx="17001067" cy="12998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39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167258" y="4614187"/>
              <a:ext cx="17001067" cy="582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b="true" sz="2400" spc="480">
                  <a:solidFill>
                    <a:srgbClr val="FFFFFF"/>
                  </a:solidFill>
                  <a:latin typeface="Kollektif"/>
                </a:rPr>
                <a:t>A CMS SCANNER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16146" t="15295" r="18373" b="12514"/>
          <a:stretch>
            <a:fillRect/>
          </a:stretch>
        </p:blipFill>
        <p:spPr>
          <a:xfrm flipH="false" flipV="false" rot="0">
            <a:off x="7880356" y="2379518"/>
            <a:ext cx="2444160" cy="215780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90502" y="715742"/>
            <a:ext cx="10097498" cy="8739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3"/>
              </a:lnSpc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Acenka is a GUI-based website vulnerability scanner which scans websites that use Control Management Systems (CMS) like Wordpress, Drupal and Joomla </a:t>
            </a:r>
            <a:r>
              <a:rPr lang="en-US" sz="2330" spc="69">
                <a:solidFill>
                  <a:srgbClr val="19222C"/>
                </a:solidFill>
                <a:latin typeface="Kollektif"/>
              </a:rPr>
              <a:t>.</a:t>
            </a:r>
          </a:p>
          <a:p>
            <a:pPr algn="l">
              <a:lnSpc>
                <a:spcPts val="3263"/>
              </a:lnSpc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It also shows server related misconfigurations such as open ports, os </a:t>
            </a:r>
          </a:p>
          <a:p>
            <a:pPr algn="l">
              <a:lnSpc>
                <a:spcPts val="3263"/>
              </a:lnSpc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versions etc.</a:t>
            </a:r>
          </a:p>
          <a:p>
            <a:pPr>
              <a:lnSpc>
                <a:spcPts val="3263"/>
              </a:lnSpc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The scanner performs extensive scans on the website to find the CMS used and possible vulnerabilities that can be reported and/or </a:t>
            </a:r>
            <a:r>
              <a:rPr lang="en-US" sz="2330" spc="69">
                <a:solidFill>
                  <a:srgbClr val="19222C"/>
                </a:solidFill>
                <a:latin typeface="Kollektif"/>
              </a:rPr>
              <a:t>fixed.</a:t>
            </a:r>
          </a:p>
          <a:p>
            <a:pPr>
              <a:lnSpc>
                <a:spcPts val="3263"/>
              </a:lnSpc>
            </a:pPr>
          </a:p>
          <a:p>
            <a:pPr>
              <a:lnSpc>
                <a:spcPts val="3263"/>
              </a:lnSpc>
            </a:pPr>
          </a:p>
          <a:p>
            <a:pPr algn="l">
              <a:lnSpc>
                <a:spcPts val="3263"/>
              </a:lnSpc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These vulnerabilities include, but are not limited to:</a:t>
            </a:r>
          </a:p>
          <a:p>
            <a:pPr algn="l" marL="384847" indent="-192423" lvl="1">
              <a:lnSpc>
                <a:spcPts val="3263"/>
              </a:lnSpc>
              <a:buFont typeface="Arial"/>
              <a:buChar char="•"/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Cross- Site Scripting (XSS)</a:t>
            </a:r>
          </a:p>
          <a:p>
            <a:pPr algn="l" marL="384847" indent="-192423" lvl="1">
              <a:lnSpc>
                <a:spcPts val="3263"/>
              </a:lnSpc>
              <a:buFont typeface="Arial"/>
              <a:buChar char="•"/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SQL injection</a:t>
            </a:r>
          </a:p>
          <a:p>
            <a:pPr algn="l" marL="384847" indent="-192423" lvl="1">
              <a:lnSpc>
                <a:spcPts val="3263"/>
              </a:lnSpc>
              <a:buFont typeface="Arial"/>
              <a:buChar char="•"/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Authentication</a:t>
            </a:r>
          </a:p>
          <a:p>
            <a:pPr algn="l" marL="384847" indent="-192423" lvl="1">
              <a:lnSpc>
                <a:spcPts val="3263"/>
              </a:lnSpc>
              <a:buFont typeface="Arial"/>
              <a:buChar char="•"/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XXE</a:t>
            </a:r>
          </a:p>
          <a:p>
            <a:pPr algn="l" marL="384847" indent="-192423" lvl="1">
              <a:lnSpc>
                <a:spcPts val="3263"/>
              </a:lnSpc>
              <a:buFont typeface="Arial"/>
              <a:buChar char="•"/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Clickjacking</a:t>
            </a:r>
          </a:p>
          <a:p>
            <a:pPr algn="l" marL="384847" indent="-192423" lvl="1">
              <a:lnSpc>
                <a:spcPts val="3263"/>
              </a:lnSpc>
              <a:buFont typeface="Arial"/>
              <a:buChar char="•"/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HTML Injection</a:t>
            </a:r>
          </a:p>
          <a:p>
            <a:pPr algn="l" marL="384847" indent="-192423" lvl="1">
              <a:lnSpc>
                <a:spcPts val="3263"/>
              </a:lnSpc>
              <a:buFont typeface="Arial"/>
              <a:buChar char="•"/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User Info Exposure</a:t>
            </a:r>
          </a:p>
          <a:p>
            <a:pPr algn="l" marL="384847" indent="-192423" lvl="1">
              <a:lnSpc>
                <a:spcPts val="3263"/>
              </a:lnSpc>
              <a:buFont typeface="Arial"/>
              <a:buChar char="•"/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Local File Inclusion</a:t>
            </a:r>
          </a:p>
          <a:p>
            <a:pPr algn="l" marL="384847" indent="-192423" lvl="1">
              <a:lnSpc>
                <a:spcPts val="3263"/>
              </a:lnSpc>
              <a:buFont typeface="Arial"/>
              <a:buChar char="•"/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Remote File Inclusion</a:t>
            </a:r>
          </a:p>
          <a:p>
            <a:pPr algn="l" marL="384847" indent="-192423" lvl="1">
              <a:lnSpc>
                <a:spcPts val="3263"/>
              </a:lnSpc>
              <a:buFont typeface="Arial"/>
              <a:buChar char="•"/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Arbitrary File Inclusion</a:t>
            </a:r>
          </a:p>
          <a:p>
            <a:pPr algn="l" marL="384846" indent="-192423" lvl="1">
              <a:lnSpc>
                <a:spcPts val="3263"/>
              </a:lnSpc>
              <a:buFont typeface="Arial"/>
              <a:buChar char="•"/>
            </a:pPr>
            <a:r>
              <a:rPr lang="en-US" sz="2330" spc="69">
                <a:solidFill>
                  <a:srgbClr val="19222C"/>
                </a:solidFill>
                <a:latin typeface="Kollektif"/>
              </a:rPr>
              <a:t>API Endpoint Injection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-592282" y="-617682"/>
            <a:ext cx="8215745" cy="11501582"/>
          </a:xfrm>
          <a:prstGeom prst="rect">
            <a:avLst/>
          </a:prstGeom>
          <a:solidFill>
            <a:srgbClr val="19222C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1010368" y="956942"/>
            <a:ext cx="5374153" cy="997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00"/>
              </a:lnSpc>
            </a:pPr>
            <a:r>
              <a:rPr lang="en-US" sz="5231">
                <a:solidFill>
                  <a:srgbClr val="FFFFFF"/>
                </a:solidFill>
                <a:latin typeface="Cooper Hewitt Heavy"/>
              </a:rPr>
              <a:t>About Acenka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10368" y="3491345"/>
            <a:ext cx="5010446" cy="4008357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1010368" y="1825969"/>
            <a:ext cx="4377010" cy="490472"/>
            <a:chOff x="0" y="0"/>
            <a:chExt cx="5100106" cy="571500"/>
          </a:xfrm>
        </p:grpSpPr>
        <p:sp>
          <p:nvSpPr>
            <p:cNvPr name="Freeform 7" id="7"/>
            <p:cNvSpPr/>
            <p:nvPr/>
          </p:nvSpPr>
          <p:spPr>
            <a:xfrm>
              <a:off x="0" y="255270"/>
              <a:ext cx="5100106" cy="69850"/>
            </a:xfrm>
            <a:custGeom>
              <a:avLst/>
              <a:gdLst/>
              <a:ahLst/>
              <a:cxnLst/>
              <a:rect r="r" b="b" t="t" l="l"/>
              <a:pathLst>
                <a:path h="69850" w="5100106">
                  <a:moveTo>
                    <a:pt x="4809276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5100106" y="69850"/>
                  </a:lnTo>
                  <a:lnTo>
                    <a:pt x="5100106" y="0"/>
                  </a:lnTo>
                  <a:close/>
                </a:path>
              </a:pathLst>
            </a:custGeom>
            <a:solidFill>
              <a:srgbClr val="EFF0F2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22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91145" y="1028700"/>
            <a:ext cx="14297478" cy="8443378"/>
            <a:chOff x="0" y="0"/>
            <a:chExt cx="3373473" cy="199220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373473" cy="1992205"/>
            </a:xfrm>
            <a:custGeom>
              <a:avLst/>
              <a:gdLst/>
              <a:ahLst/>
              <a:cxnLst/>
              <a:rect r="r" b="b" t="t" l="l"/>
              <a:pathLst>
                <a:path h="1992205" w="3373473">
                  <a:moveTo>
                    <a:pt x="0" y="0"/>
                  </a:moveTo>
                  <a:lnTo>
                    <a:pt x="3373473" y="0"/>
                  </a:lnTo>
                  <a:lnTo>
                    <a:pt x="3373473" y="1992205"/>
                  </a:lnTo>
                  <a:lnTo>
                    <a:pt x="0" y="199220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31549" t="25457" r="30175" b="30984"/>
          <a:stretch>
            <a:fillRect/>
          </a:stretch>
        </p:blipFill>
        <p:spPr>
          <a:xfrm flipH="false" flipV="false" rot="0">
            <a:off x="2539111" y="2797256"/>
            <a:ext cx="5103783" cy="4692489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574244" y="1561920"/>
            <a:ext cx="6955829" cy="1235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66"/>
              </a:lnSpc>
            </a:pPr>
            <a:r>
              <a:rPr lang="en-US" b="true" sz="8605" spc="430">
                <a:solidFill>
                  <a:srgbClr val="000000"/>
                </a:solidFill>
                <a:latin typeface="Clear Sans Thin"/>
              </a:rPr>
              <a:t>STEPS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039884" y="3467262"/>
            <a:ext cx="6691037" cy="4425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5832" indent="-237916" lvl="1">
              <a:lnSpc>
                <a:spcPts val="4323"/>
              </a:lnSpc>
              <a:buFont typeface="Arial"/>
              <a:buChar char="•"/>
            </a:pPr>
            <a:r>
              <a:rPr lang="en-US" b="false" sz="2882" spc="288">
                <a:solidFill>
                  <a:srgbClr val="000000"/>
                </a:solidFill>
                <a:latin typeface="Kollektif"/>
              </a:rPr>
              <a:t>Enter the target website.</a:t>
            </a:r>
          </a:p>
          <a:p>
            <a:pPr algn="l" marL="475832" indent="-237916" lvl="1">
              <a:lnSpc>
                <a:spcPts val="4323"/>
              </a:lnSpc>
              <a:buFont typeface="Arial"/>
              <a:buChar char="•"/>
            </a:pPr>
            <a:r>
              <a:rPr lang="en-US" b="false" sz="2882" spc="288">
                <a:solidFill>
                  <a:srgbClr val="000000"/>
                </a:solidFill>
                <a:latin typeface="Kollektif"/>
              </a:rPr>
              <a:t>Press </a:t>
            </a:r>
            <a:r>
              <a:rPr lang="en-US" b="false" sz="2882" spc="288">
                <a:solidFill>
                  <a:srgbClr val="000000"/>
                </a:solidFill>
                <a:latin typeface="Kollektif"/>
              </a:rPr>
              <a:t>the icon.</a:t>
            </a:r>
          </a:p>
          <a:p>
            <a:pPr algn="l" marL="475832" indent="-237916" lvl="1">
              <a:lnSpc>
                <a:spcPts val="4323"/>
              </a:lnSpc>
              <a:buFont typeface="Arial"/>
              <a:buChar char="•"/>
            </a:pPr>
            <a:r>
              <a:rPr lang="en-US" b="false" sz="2882" spc="288">
                <a:solidFill>
                  <a:srgbClr val="000000"/>
                </a:solidFill>
                <a:latin typeface="Kollektif"/>
              </a:rPr>
              <a:t>The scan will take some time and a small summary will be displayed on the webpage.</a:t>
            </a:r>
          </a:p>
          <a:p>
            <a:pPr algn="l" marL="475832" indent="-237916" lvl="1">
              <a:lnSpc>
                <a:spcPts val="4323"/>
              </a:lnSpc>
              <a:buFont typeface="Arial"/>
              <a:buChar char="•"/>
            </a:pPr>
            <a:r>
              <a:rPr lang="en-US" b="false" sz="2882" spc="288">
                <a:solidFill>
                  <a:srgbClr val="000000"/>
                </a:solidFill>
                <a:latin typeface="Kollektif"/>
              </a:rPr>
              <a:t>A detailed summary of the scan will be downloaded on your local machine.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390392" y="2561066"/>
            <a:ext cx="3394792" cy="472378"/>
            <a:chOff x="0" y="0"/>
            <a:chExt cx="4107138" cy="571500"/>
          </a:xfrm>
        </p:grpSpPr>
        <p:sp>
          <p:nvSpPr>
            <p:cNvPr name="Freeform 8" id="8"/>
            <p:cNvSpPr/>
            <p:nvPr/>
          </p:nvSpPr>
          <p:spPr>
            <a:xfrm>
              <a:off x="0" y="255270"/>
              <a:ext cx="4107138" cy="69850"/>
            </a:xfrm>
            <a:custGeom>
              <a:avLst/>
              <a:gdLst/>
              <a:ahLst/>
              <a:cxnLst/>
              <a:rect r="r" b="b" t="t" l="l"/>
              <a:pathLst>
                <a:path h="69850" w="4107138">
                  <a:moveTo>
                    <a:pt x="3816308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107138" y="69850"/>
                  </a:lnTo>
                  <a:lnTo>
                    <a:pt x="4107138" y="0"/>
                  </a:lnTo>
                  <a:close/>
                </a:path>
              </a:pathLst>
            </a:custGeom>
            <a:solidFill>
              <a:srgbClr val="19222C"/>
            </a:solid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22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923731" y="1028700"/>
            <a:ext cx="7335569" cy="8443378"/>
            <a:chOff x="0" y="0"/>
            <a:chExt cx="1730819" cy="199220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730819" cy="1992205"/>
            </a:xfrm>
            <a:custGeom>
              <a:avLst/>
              <a:gdLst/>
              <a:ahLst/>
              <a:cxnLst/>
              <a:rect r="r" b="b" t="t" l="l"/>
              <a:pathLst>
                <a:path h="1992205" w="1730819">
                  <a:moveTo>
                    <a:pt x="0" y="0"/>
                  </a:moveTo>
                  <a:lnTo>
                    <a:pt x="1730819" y="0"/>
                  </a:lnTo>
                  <a:lnTo>
                    <a:pt x="1730819" y="1992205"/>
                  </a:lnTo>
                  <a:lnTo>
                    <a:pt x="0" y="199220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1859" r="1640" b="1859"/>
          <a:stretch>
            <a:fillRect/>
          </a:stretch>
        </p:blipFill>
        <p:spPr>
          <a:xfrm flipH="false" flipV="false" rot="0">
            <a:off x="613813" y="1571293"/>
            <a:ext cx="8301380" cy="7144414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1509177" y="1190625"/>
            <a:ext cx="4591665" cy="1179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800" b="true">
                <a:solidFill>
                  <a:srgbClr val="000000"/>
                </a:solidFill>
                <a:latin typeface="Clear Sans Thin"/>
              </a:rPr>
              <a:t>Usability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1715687" y="2251537"/>
            <a:ext cx="4178645" cy="472378"/>
            <a:chOff x="0" y="0"/>
            <a:chExt cx="5055470" cy="571500"/>
          </a:xfrm>
        </p:grpSpPr>
        <p:sp>
          <p:nvSpPr>
            <p:cNvPr name="Freeform 7" id="7"/>
            <p:cNvSpPr/>
            <p:nvPr/>
          </p:nvSpPr>
          <p:spPr>
            <a:xfrm>
              <a:off x="0" y="255270"/>
              <a:ext cx="5055470" cy="69850"/>
            </a:xfrm>
            <a:custGeom>
              <a:avLst/>
              <a:gdLst/>
              <a:ahLst/>
              <a:cxnLst/>
              <a:rect r="r" b="b" t="t" l="l"/>
              <a:pathLst>
                <a:path h="69850" w="5055470">
                  <a:moveTo>
                    <a:pt x="4764641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5055470" y="69850"/>
                  </a:lnTo>
                  <a:lnTo>
                    <a:pt x="5055470" y="0"/>
                  </a:lnTo>
                  <a:close/>
                </a:path>
              </a:pathLst>
            </a:custGeom>
            <a:solidFill>
              <a:srgbClr val="19222C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3731" y="3113207"/>
            <a:ext cx="7314787" cy="560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69373" indent="-234686" lvl="1">
              <a:lnSpc>
                <a:spcPts val="3980"/>
              </a:lnSpc>
              <a:buFont typeface="Arial"/>
              <a:buChar char="•"/>
            </a:pPr>
            <a:r>
              <a:rPr lang="en-US" sz="2842">
                <a:solidFill>
                  <a:srgbClr val="000000"/>
                </a:solidFill>
                <a:latin typeface="Kollektif"/>
              </a:rPr>
              <a:t>More than 70% of the infosec experts have the experience of 1-5 years</a:t>
            </a:r>
            <a:r>
              <a:rPr lang="en-US" sz="2842">
                <a:solidFill>
                  <a:srgbClr val="000000"/>
                </a:solidFill>
                <a:latin typeface="Kollektif"/>
              </a:rPr>
              <a:t>.</a:t>
            </a:r>
          </a:p>
          <a:p>
            <a:pPr algn="ctr">
              <a:lnSpc>
                <a:spcPts val="3980"/>
              </a:lnSpc>
            </a:pPr>
          </a:p>
          <a:p>
            <a:pPr marL="469373" indent="-234686" lvl="1">
              <a:lnSpc>
                <a:spcPts val="3980"/>
              </a:lnSpc>
              <a:buFont typeface="Arial"/>
              <a:buChar char="•"/>
            </a:pPr>
            <a:r>
              <a:rPr lang="en-US" sz="2842">
                <a:solidFill>
                  <a:srgbClr val="000000"/>
                </a:solidFill>
                <a:latin typeface="Kollektif"/>
              </a:rPr>
              <a:t>Our application helps these experts and developers find security holes in their websites.</a:t>
            </a:r>
          </a:p>
          <a:p>
            <a:pPr>
              <a:lnSpc>
                <a:spcPts val="3980"/>
              </a:lnSpc>
            </a:pPr>
          </a:p>
          <a:p>
            <a:pPr marL="469373" indent="-234686" lvl="1">
              <a:lnSpc>
                <a:spcPts val="3980"/>
              </a:lnSpc>
              <a:buFont typeface="Arial"/>
              <a:buChar char="•"/>
            </a:pPr>
            <a:r>
              <a:rPr lang="en-US" sz="2842">
                <a:solidFill>
                  <a:srgbClr val="000000"/>
                </a:solidFill>
                <a:latin typeface="Kollektif"/>
              </a:rPr>
              <a:t>Our simple user interface enables anyone to check websites quickly and easily.</a:t>
            </a:r>
          </a:p>
          <a:p>
            <a:pPr algn="ctr">
              <a:lnSpc>
                <a:spcPts val="3980"/>
              </a:lnSpc>
            </a:pPr>
          </a:p>
          <a:p>
            <a:pPr algn="ctr">
              <a:lnSpc>
                <a:spcPts val="398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22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948824" y="1028700"/>
            <a:ext cx="7310476" cy="8443378"/>
            <a:chOff x="0" y="0"/>
            <a:chExt cx="1724898" cy="199220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724898" cy="1992205"/>
            </a:xfrm>
            <a:custGeom>
              <a:avLst/>
              <a:gdLst/>
              <a:ahLst/>
              <a:cxnLst/>
              <a:rect r="r" b="b" t="t" l="l"/>
              <a:pathLst>
                <a:path h="1992205" w="1724898">
                  <a:moveTo>
                    <a:pt x="0" y="0"/>
                  </a:moveTo>
                  <a:lnTo>
                    <a:pt x="1724898" y="0"/>
                  </a:lnTo>
                  <a:lnTo>
                    <a:pt x="1724898" y="1992205"/>
                  </a:lnTo>
                  <a:lnTo>
                    <a:pt x="0" y="199220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5608" t="2060" r="5948" b="0"/>
          <a:stretch>
            <a:fillRect/>
          </a:stretch>
        </p:blipFill>
        <p:spPr>
          <a:xfrm flipH="false" flipV="false" rot="0">
            <a:off x="1121544" y="2588974"/>
            <a:ext cx="7416344" cy="6095617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333625" y="3109445"/>
            <a:ext cx="6364683" cy="6148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2573" indent="-236286" lvl="1">
              <a:lnSpc>
                <a:spcPts val="4007"/>
              </a:lnSpc>
              <a:buFont typeface="Arial"/>
              <a:buChar char="•"/>
            </a:pPr>
            <a:r>
              <a:rPr lang="en-US" sz="2862">
                <a:solidFill>
                  <a:srgbClr val="000000"/>
                </a:solidFill>
                <a:latin typeface="Kollektif"/>
              </a:rPr>
              <a:t>Wordpress, Joomla and Drupal are the top 3 CMS used in web development.</a:t>
            </a:r>
          </a:p>
          <a:p>
            <a:pPr algn="ctr">
              <a:lnSpc>
                <a:spcPts val="4007"/>
              </a:lnSpc>
            </a:pPr>
          </a:p>
          <a:p>
            <a:pPr marL="472573" indent="-236286" lvl="1">
              <a:lnSpc>
                <a:spcPts val="4007"/>
              </a:lnSpc>
              <a:buFont typeface="Arial"/>
              <a:buChar char="•"/>
            </a:pPr>
            <a:r>
              <a:rPr lang="en-US" sz="2862">
                <a:solidFill>
                  <a:srgbClr val="000000"/>
                </a:solidFill>
                <a:latin typeface="Kollektif"/>
              </a:rPr>
              <a:t>Each CMS has its own sets of vulnerabilities and APIs.</a:t>
            </a:r>
          </a:p>
          <a:p>
            <a:pPr>
              <a:lnSpc>
                <a:spcPts val="4007"/>
              </a:lnSpc>
            </a:pPr>
          </a:p>
          <a:p>
            <a:pPr marL="472573" indent="-236286" lvl="1">
              <a:lnSpc>
                <a:spcPts val="4007"/>
              </a:lnSpc>
              <a:buFont typeface="Arial"/>
              <a:buChar char="•"/>
            </a:pPr>
            <a:r>
              <a:rPr lang="en-US" sz="2862">
                <a:solidFill>
                  <a:srgbClr val="000000"/>
                </a:solidFill>
                <a:latin typeface="Kollektif"/>
              </a:rPr>
              <a:t>Fixing these vulnerabilities is a long process and complicated for new and upcoming developers.</a:t>
            </a:r>
          </a:p>
          <a:p>
            <a:pPr algn="ctr">
              <a:lnSpc>
                <a:spcPts val="4007"/>
              </a:lnSpc>
            </a:pPr>
          </a:p>
          <a:p>
            <a:pPr algn="ctr">
              <a:lnSpc>
                <a:spcPts val="4007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062360" y="1505734"/>
            <a:ext cx="4591665" cy="1179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800" b="true">
                <a:solidFill>
                  <a:srgbClr val="000000"/>
                </a:solidFill>
                <a:latin typeface="Clear Sans Thin"/>
              </a:rPr>
              <a:t>Usability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1165374" y="2588974"/>
            <a:ext cx="4178645" cy="472378"/>
            <a:chOff x="0" y="0"/>
            <a:chExt cx="5055470" cy="571500"/>
          </a:xfrm>
        </p:grpSpPr>
        <p:sp>
          <p:nvSpPr>
            <p:cNvPr name="Freeform 8" id="8"/>
            <p:cNvSpPr/>
            <p:nvPr/>
          </p:nvSpPr>
          <p:spPr>
            <a:xfrm>
              <a:off x="0" y="255270"/>
              <a:ext cx="5055470" cy="69850"/>
            </a:xfrm>
            <a:custGeom>
              <a:avLst/>
              <a:gdLst/>
              <a:ahLst/>
              <a:cxnLst/>
              <a:rect r="r" b="b" t="t" l="l"/>
              <a:pathLst>
                <a:path h="69850" w="5055470">
                  <a:moveTo>
                    <a:pt x="4764641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5055470" y="69850"/>
                  </a:lnTo>
                  <a:lnTo>
                    <a:pt x="5055470" y="0"/>
                  </a:lnTo>
                  <a:close/>
                </a:path>
              </a:pathLst>
            </a:custGeom>
            <a:solidFill>
              <a:srgbClr val="19222C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22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954491" y="1028700"/>
            <a:ext cx="7481041" cy="8443378"/>
            <a:chOff x="0" y="0"/>
            <a:chExt cx="1765143" cy="199220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765143" cy="1992205"/>
            </a:xfrm>
            <a:custGeom>
              <a:avLst/>
              <a:gdLst/>
              <a:ahLst/>
              <a:cxnLst/>
              <a:rect r="r" b="b" t="t" l="l"/>
              <a:pathLst>
                <a:path h="1992205" w="1765143">
                  <a:moveTo>
                    <a:pt x="0" y="0"/>
                  </a:moveTo>
                  <a:lnTo>
                    <a:pt x="1765143" y="0"/>
                  </a:lnTo>
                  <a:lnTo>
                    <a:pt x="1765143" y="1992205"/>
                  </a:lnTo>
                  <a:lnTo>
                    <a:pt x="0" y="199220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6308" t="8333" r="3767" b="3030"/>
          <a:stretch>
            <a:fillRect/>
          </a:stretch>
        </p:blipFill>
        <p:spPr>
          <a:xfrm flipH="false" flipV="false" rot="0">
            <a:off x="609626" y="1890210"/>
            <a:ext cx="8382306" cy="648729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1502193" y="1190625"/>
            <a:ext cx="4591665" cy="1179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800" b="true">
                <a:solidFill>
                  <a:srgbClr val="000000"/>
                </a:solidFill>
                <a:latin typeface="Clear Sans Thin"/>
              </a:rPr>
              <a:t>Usability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54491" y="3014080"/>
            <a:ext cx="7481041" cy="572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80041" indent="-240021" lvl="1">
              <a:lnSpc>
                <a:spcPts val="4070"/>
              </a:lnSpc>
              <a:buFont typeface="Arial"/>
              <a:buChar char="•"/>
            </a:pPr>
            <a:r>
              <a:rPr lang="en-US" sz="2907">
                <a:solidFill>
                  <a:srgbClr val="000000"/>
                </a:solidFill>
                <a:latin typeface="Kollektif"/>
              </a:rPr>
              <a:t>More than 70% of the infosec experts </a:t>
            </a:r>
            <a:r>
              <a:rPr lang="en-US" sz="2907">
                <a:solidFill>
                  <a:srgbClr val="000000"/>
                </a:solidFill>
                <a:latin typeface="Kollektif"/>
              </a:rPr>
              <a:t>work on websites as their main targets.</a:t>
            </a:r>
          </a:p>
          <a:p>
            <a:pPr algn="ctr">
              <a:lnSpc>
                <a:spcPts val="4070"/>
              </a:lnSpc>
            </a:pPr>
          </a:p>
          <a:p>
            <a:pPr marL="480041" indent="-240021" lvl="1">
              <a:lnSpc>
                <a:spcPts val="4070"/>
              </a:lnSpc>
              <a:buFont typeface="Arial"/>
              <a:buChar char="•"/>
            </a:pPr>
            <a:r>
              <a:rPr lang="en-US" sz="2907">
                <a:solidFill>
                  <a:srgbClr val="000000"/>
                </a:solidFill>
                <a:latin typeface="Kollektif"/>
              </a:rPr>
              <a:t>Our application scans websites for CMS vulnerabilities. </a:t>
            </a:r>
          </a:p>
          <a:p>
            <a:pPr>
              <a:lnSpc>
                <a:spcPts val="4070"/>
              </a:lnSpc>
            </a:pPr>
          </a:p>
          <a:p>
            <a:pPr marL="480041" indent="-240021" lvl="1">
              <a:lnSpc>
                <a:spcPts val="4070"/>
              </a:lnSpc>
              <a:buFont typeface="Arial"/>
              <a:buChar char="•"/>
            </a:pPr>
            <a:r>
              <a:rPr lang="en-US" sz="2907">
                <a:solidFill>
                  <a:srgbClr val="000000"/>
                </a:solidFill>
                <a:latin typeface="Kollektif"/>
              </a:rPr>
              <a:t>It also scans the network to give a broader outlook, including the hosting network of the website.</a:t>
            </a:r>
          </a:p>
          <a:p>
            <a:pPr algn="ctr">
              <a:lnSpc>
                <a:spcPts val="4070"/>
              </a:lnSpc>
            </a:pPr>
          </a:p>
          <a:p>
            <a:pPr algn="ctr">
              <a:lnSpc>
                <a:spcPts val="4070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1708703" y="2231109"/>
            <a:ext cx="4178645" cy="472378"/>
            <a:chOff x="0" y="0"/>
            <a:chExt cx="5055470" cy="571500"/>
          </a:xfrm>
        </p:grpSpPr>
        <p:sp>
          <p:nvSpPr>
            <p:cNvPr name="Freeform 8" id="8"/>
            <p:cNvSpPr/>
            <p:nvPr/>
          </p:nvSpPr>
          <p:spPr>
            <a:xfrm>
              <a:off x="0" y="255270"/>
              <a:ext cx="5055470" cy="69850"/>
            </a:xfrm>
            <a:custGeom>
              <a:avLst/>
              <a:gdLst/>
              <a:ahLst/>
              <a:cxnLst/>
              <a:rect r="r" b="b" t="t" l="l"/>
              <a:pathLst>
                <a:path h="69850" w="5055470">
                  <a:moveTo>
                    <a:pt x="4764641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5055470" y="69850"/>
                  </a:lnTo>
                  <a:lnTo>
                    <a:pt x="5055470" y="0"/>
                  </a:lnTo>
                  <a:close/>
                </a:path>
              </a:pathLst>
            </a:custGeom>
            <a:solidFill>
              <a:srgbClr val="19222C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1922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95261" y="1028700"/>
            <a:ext cx="14297478" cy="8443378"/>
            <a:chOff x="0" y="0"/>
            <a:chExt cx="3373473" cy="199220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373473" cy="1992205"/>
            </a:xfrm>
            <a:custGeom>
              <a:avLst/>
              <a:gdLst/>
              <a:ahLst/>
              <a:cxnLst/>
              <a:rect r="r" b="b" t="t" l="l"/>
              <a:pathLst>
                <a:path h="1992205" w="3373473">
                  <a:moveTo>
                    <a:pt x="0" y="0"/>
                  </a:moveTo>
                  <a:lnTo>
                    <a:pt x="3373473" y="0"/>
                  </a:lnTo>
                  <a:lnTo>
                    <a:pt x="3373473" y="1992205"/>
                  </a:lnTo>
                  <a:lnTo>
                    <a:pt x="0" y="199220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4915458" y="1674833"/>
            <a:ext cx="8457083" cy="1221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00"/>
              </a:lnSpc>
            </a:pPr>
            <a:r>
              <a:rPr lang="en-US" sz="9200" b="true">
                <a:solidFill>
                  <a:srgbClr val="000000"/>
                </a:solidFill>
                <a:latin typeface="Clear Sans Thin"/>
              </a:rPr>
              <a:t>REQUIREMENTS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418061" y="4046427"/>
            <a:ext cx="13451878" cy="5040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60556" indent="-330278" lvl="1">
              <a:lnSpc>
                <a:spcPts val="5601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Kollektif"/>
              </a:rPr>
              <a:t>Absolutely nothing, just any browser that supports JavaScript. (Chrome, Firefox, etc)</a:t>
            </a:r>
          </a:p>
          <a:p>
            <a:pPr>
              <a:lnSpc>
                <a:spcPts val="5601"/>
              </a:lnSpc>
            </a:pPr>
          </a:p>
          <a:p>
            <a:pPr marL="660556" indent="-330278" lvl="1">
              <a:lnSpc>
                <a:spcPts val="5601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Kollektif"/>
              </a:rPr>
              <a:t>Some</a:t>
            </a:r>
            <a:r>
              <a:rPr lang="en-US" sz="4000">
                <a:solidFill>
                  <a:srgbClr val="000000"/>
                </a:solidFill>
                <a:latin typeface="Kollektif"/>
              </a:rPr>
              <a:t> patience is required as the report generation takes 3-4 minutes!</a:t>
            </a:r>
          </a:p>
          <a:p>
            <a:pPr algn="ctr">
              <a:lnSpc>
                <a:spcPts val="5601"/>
              </a:lnSpc>
            </a:pPr>
          </a:p>
          <a:p>
            <a:pPr algn="ctr">
              <a:lnSpc>
                <a:spcPts val="5601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5067332" y="2659717"/>
            <a:ext cx="8211924" cy="472378"/>
            <a:chOff x="0" y="0"/>
            <a:chExt cx="9935073" cy="571500"/>
          </a:xfrm>
        </p:grpSpPr>
        <p:sp>
          <p:nvSpPr>
            <p:cNvPr name="Freeform 7" id="7"/>
            <p:cNvSpPr/>
            <p:nvPr/>
          </p:nvSpPr>
          <p:spPr>
            <a:xfrm>
              <a:off x="0" y="255270"/>
              <a:ext cx="9935073" cy="69850"/>
            </a:xfrm>
            <a:custGeom>
              <a:avLst/>
              <a:gdLst/>
              <a:ahLst/>
              <a:cxnLst/>
              <a:rect r="r" b="b" t="t" l="l"/>
              <a:pathLst>
                <a:path h="69850" w="9935073">
                  <a:moveTo>
                    <a:pt x="9644243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9935073" y="69850"/>
                  </a:lnTo>
                  <a:lnTo>
                    <a:pt x="9935073" y="0"/>
                  </a:lnTo>
                  <a:close/>
                </a:path>
              </a:pathLst>
            </a:custGeom>
            <a:solidFill>
              <a:srgbClr val="19222C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1922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43753" y="2842754"/>
            <a:ext cx="13360909" cy="5197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32"/>
              </a:lnSpc>
            </a:pPr>
            <a:r>
              <a:rPr lang="en-US" sz="19932">
                <a:solidFill>
                  <a:srgbClr val="FFFFFF"/>
                </a:solidFill>
                <a:latin typeface="Lato Heavy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DADiqeL1e2Q</dc:identifier>
  <dcterms:modified xsi:type="dcterms:W3CDTF">2011-08-01T06:04:30Z</dcterms:modified>
  <cp:revision>1</cp:revision>
  <dc:title>Acenka Presentation</dc:title>
</cp:coreProperties>
</file>

<file path=docProps/thumbnail.jpeg>
</file>